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310" r:id="rId3"/>
    <p:sldId id="263" r:id="rId4"/>
    <p:sldId id="257" r:id="rId5"/>
    <p:sldId id="300" r:id="rId6"/>
    <p:sldId id="258" r:id="rId7"/>
    <p:sldId id="320" r:id="rId8"/>
    <p:sldId id="318" r:id="rId9"/>
    <p:sldId id="319" r:id="rId10"/>
    <p:sldId id="260" r:id="rId11"/>
    <p:sldId id="261" r:id="rId12"/>
    <p:sldId id="271" r:id="rId13"/>
    <p:sldId id="272" r:id="rId14"/>
    <p:sldId id="288" r:id="rId15"/>
    <p:sldId id="299" r:id="rId16"/>
    <p:sldId id="301" r:id="rId17"/>
    <p:sldId id="302" r:id="rId18"/>
    <p:sldId id="303" r:id="rId19"/>
    <p:sldId id="304" r:id="rId20"/>
    <p:sldId id="305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0" r:id="rId29"/>
    <p:sldId id="264" r:id="rId30"/>
    <p:sldId id="265" r:id="rId31"/>
    <p:sldId id="266" r:id="rId32"/>
    <p:sldId id="267" r:id="rId33"/>
    <p:sldId id="268" r:id="rId34"/>
    <p:sldId id="276" r:id="rId35"/>
    <p:sldId id="277" r:id="rId36"/>
    <p:sldId id="306" r:id="rId37"/>
    <p:sldId id="278" r:id="rId38"/>
    <p:sldId id="313" r:id="rId39"/>
    <p:sldId id="315" r:id="rId40"/>
    <p:sldId id="314" r:id="rId41"/>
    <p:sldId id="311" r:id="rId42"/>
    <p:sldId id="316" r:id="rId43"/>
    <p:sldId id="322" r:id="rId44"/>
    <p:sldId id="323" r:id="rId45"/>
    <p:sldId id="321" r:id="rId46"/>
    <p:sldId id="307" r:id="rId47"/>
    <p:sldId id="312" r:id="rId48"/>
    <p:sldId id="317" r:id="rId49"/>
    <p:sldId id="30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9000" autoAdjust="0"/>
  </p:normalViewPr>
  <p:slideViewPr>
    <p:cSldViewPr>
      <p:cViewPr varScale="1"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698AF-9D91-410B-A787-DBE5C297DB9E}" type="datetimeFigureOut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34DA6-CD1F-4068-AD07-37D4DB625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1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4DA6-CD1F-4068-AD07-37D4DB62549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4DA6-CD1F-4068-AD07-37D4DB62549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1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4DA6-CD1F-4068-AD07-37D4DB62549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4DA6-CD1F-4068-AD07-37D4DB62549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7797-FAB4-4EEE-9837-F67D303F1B45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EB5CA-88BC-4367-A829-9F924535F455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C34F-A894-4E6F-B364-9DA7E21C1F89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DE5D-B65B-4EE8-8290-60319B3DB335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7980-6F6D-4252-B0A8-FED1B8CE79A7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118-F735-41AC-BF9E-B0002DEBC782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BAF6-3182-49D8-B358-138266C9E38F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32142-734D-4952-98CE-34A7A616D974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5457D-DB0B-4FE3-981E-65D74CBA34C4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29A5-8639-47E4-A31C-47D7971A302C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24E5-40BD-4AAE-B173-831AD06CF8EA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66A6B-EED5-495C-B158-6516DEA7C3A7}" type="datetime1">
              <a:rPr lang="en-US" smtClean="0"/>
              <a:pPr/>
              <a:t>10/7/2014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1E72F-EF67-4DCD-B310-D6ECF12D86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49888" cy="185738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Dust: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Placeholder 4" descr="stormy_day_new_zealand_8115541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2923" r="12923"/>
          <a:stretch>
            <a:fillRect/>
          </a:stretch>
        </p:blipFill>
        <p:spPr>
          <a:xfrm>
            <a:off x="1905000" y="457200"/>
            <a:ext cx="5486400" cy="4114800"/>
          </a:xfrm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1447800" y="4800600"/>
            <a:ext cx="6400800" cy="2057400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/>
              <a:t>Breathing Life Into Dust</a:t>
            </a:r>
            <a:r>
              <a:rPr lang="en-US" sz="4400" i="1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</a:rPr>
              <a:t>What It Means to Be Made in the Image of God in Terms of Our Mental Health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8"/>
    </mc:Choice>
    <mc:Fallback>
      <p:transition spd="slow" advTm="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7924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    The Image of God:</a:t>
            </a:r>
          </a:p>
          <a:p>
            <a:pPr algn="ctr"/>
            <a:r>
              <a:rPr lang="en-US" sz="4400" dirty="0"/>
              <a:t>	</a:t>
            </a:r>
            <a:r>
              <a:rPr lang="en-US" sz="4400" dirty="0" smtClean="0"/>
              <a:t>    ~ As Personal Agent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4000" dirty="0" smtClean="0"/>
              <a:t>A God who acts as seen in scripture:</a:t>
            </a:r>
          </a:p>
          <a:p>
            <a:pPr algn="ctr"/>
            <a:r>
              <a:rPr lang="en-US" sz="4000" dirty="0" smtClean="0"/>
              <a:t>Takes initiative and along with that—</a:t>
            </a:r>
            <a:r>
              <a:rPr lang="en-US" sz="4000" i="1" dirty="0" smtClean="0"/>
              <a:t>communicates 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4400" dirty="0" smtClean="0"/>
              <a:t>In good mental health</a:t>
            </a:r>
          </a:p>
          <a:p>
            <a:pPr algn="ctr"/>
            <a:r>
              <a:rPr lang="en-US" sz="4400" dirty="0" smtClean="0"/>
              <a:t>we see a person who has </a:t>
            </a:r>
            <a:r>
              <a:rPr lang="en-US" sz="4400" i="1" dirty="0" smtClean="0"/>
              <a:t>agency</a:t>
            </a:r>
          </a:p>
          <a:p>
            <a:pPr algn="ctr"/>
            <a:r>
              <a:rPr lang="en-US" sz="4400" i="1" dirty="0" smtClean="0"/>
              <a:t>and who communicates</a:t>
            </a:r>
            <a:endParaRPr lang="en-US" sz="4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6"/>
    </mc:Choice>
    <mc:Fallback>
      <p:transition spd="slow" advTm="1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Image of God</a:t>
            </a:r>
          </a:p>
          <a:p>
            <a:pPr algn="ctr"/>
            <a:r>
              <a:rPr lang="en-US" sz="4400" dirty="0" smtClean="0"/>
              <a:t>The</a:t>
            </a:r>
            <a:r>
              <a:rPr lang="en-US" sz="4400" dirty="0"/>
              <a:t>	</a:t>
            </a:r>
            <a:r>
              <a:rPr lang="en-US" sz="4400" dirty="0" smtClean="0"/>
              <a:t>Heart of God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Love/kindness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Anger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Compassion 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Forgiveness 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Patience </a:t>
            </a:r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Justice</a:t>
            </a:r>
          </a:p>
          <a:p>
            <a:pPr algn="ctr"/>
            <a:r>
              <a:rPr lang="en-US" sz="4400" dirty="0" smtClean="0"/>
              <a:t>Good Mental Health Reflects</a:t>
            </a:r>
          </a:p>
          <a:p>
            <a:pPr algn="ctr"/>
            <a:r>
              <a:rPr lang="en-US" sz="4400" dirty="0" smtClean="0"/>
              <a:t>God’s Image/Heart</a:t>
            </a:r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4"/>
    </mc:Choice>
    <mc:Fallback>
      <p:transition spd="slow" advTm="1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66800"/>
            <a:ext cx="9144001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What do we value?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4800" i="1" dirty="0" smtClean="0"/>
              <a:t>Do we value what </a:t>
            </a:r>
          </a:p>
          <a:p>
            <a:pPr algn="ctr"/>
            <a:r>
              <a:rPr lang="en-US" sz="4800" i="1" dirty="0" smtClean="0"/>
              <a:t>God values?</a:t>
            </a:r>
          </a:p>
          <a:p>
            <a:pPr algn="ctr"/>
            <a:endParaRPr lang="en-US" dirty="0" smtClean="0"/>
          </a:p>
          <a:p>
            <a:pPr algn="ctr"/>
            <a:endParaRPr lang="en-US" sz="3600" dirty="0" smtClean="0"/>
          </a:p>
          <a:p>
            <a:pPr algn="ctr"/>
            <a:r>
              <a:rPr lang="en-US" sz="5400" dirty="0" smtClean="0"/>
              <a:t>Good mental health reflects God’s values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6"/>
    </mc:Choice>
    <mc:Fallback>
      <p:transition spd="slow" advTm="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6764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We  Worship What We Value and </a:t>
            </a:r>
            <a:br>
              <a:rPr lang="en-US" sz="5400" dirty="0" smtClean="0"/>
            </a:br>
            <a:r>
              <a:rPr lang="en-US" sz="5400" dirty="0" smtClean="0"/>
              <a:t>Become What We Worship</a:t>
            </a:r>
            <a:endParaRPr lang="en-US" sz="5400" dirty="0"/>
          </a:p>
        </p:txBody>
      </p:sp>
      <p:pic>
        <p:nvPicPr>
          <p:cNvPr id="6" name="Content Placeholder 5" descr="Churches037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124200" y="2514600"/>
            <a:ext cx="2767189" cy="4038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0"/>
    </mc:Choice>
    <mc:Fallback>
      <p:transition spd="slow" advTm="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Opposing Values</a:t>
            </a:r>
            <a:br>
              <a:rPr lang="en-US" dirty="0" smtClean="0"/>
            </a:br>
            <a:r>
              <a:rPr lang="en-US" sz="4000" dirty="0" smtClean="0"/>
              <a:t>We Pursue Wealth  </a:t>
            </a:r>
            <a:r>
              <a:rPr lang="en-US" sz="4000" i="1" dirty="0" smtClean="0"/>
              <a:t>or  </a:t>
            </a:r>
            <a:r>
              <a:rPr lang="en-US" sz="4000" dirty="0" smtClean="0"/>
              <a:t>The Kingdom of God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Greed, selfishness, corruption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24000"/>
            <a:ext cx="4041775" cy="903287"/>
          </a:xfrm>
        </p:spPr>
        <p:txBody>
          <a:bodyPr>
            <a:normAutofit fontScale="92500" lnSpcReduction="20000"/>
          </a:bodyPr>
          <a:lstStyle/>
          <a:p>
            <a:r>
              <a:rPr lang="en-US" b="0" dirty="0" smtClean="0"/>
              <a:t>Do justice, love kindness, and walk humbly with your God.   </a:t>
            </a:r>
            <a:r>
              <a:rPr lang="en-US" sz="1900" b="0" dirty="0" smtClean="0"/>
              <a:t>Micah 6:8</a:t>
            </a:r>
            <a:endParaRPr lang="en-US" sz="1900" b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57538"/>
            <a:ext cx="4040188" cy="298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3956647" cy="39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3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3"/>
    </mc:Choice>
    <mc:Fallback>
      <p:transition spd="slow" advTm="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533400"/>
            <a:ext cx="7010400" cy="7130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Good Mental Health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4400" dirty="0" smtClean="0"/>
              <a:t>“‘Love the Lord your God with all your heart and with all your soul and with all your strength and with all your mind’; and, </a:t>
            </a:r>
          </a:p>
          <a:p>
            <a:pPr algn="ctr"/>
            <a:r>
              <a:rPr lang="en-US" sz="4400" dirty="0" smtClean="0"/>
              <a:t>‘Love your neighbor as yourself.’</a:t>
            </a:r>
            <a:r>
              <a:rPr lang="en-US" sz="4400" b="1" baseline="30000" dirty="0" smtClean="0"/>
              <a:t>” </a:t>
            </a:r>
          </a:p>
          <a:p>
            <a:pPr algn="r"/>
            <a:r>
              <a:rPr lang="en-US" sz="4400" baseline="30000" dirty="0" smtClean="0"/>
              <a:t>Luke 10:27</a:t>
            </a:r>
          </a:p>
          <a:p>
            <a:pPr algn="ctr"/>
            <a:endParaRPr lang="en-US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9"/>
    </mc:Choice>
    <mc:Fallback>
      <p:transition spd="slow" advTm="1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2438400"/>
            <a:ext cx="5867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/>
              <a:t>We love God when we obey His commands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Obedience is an act of the will 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838200" y="1143000"/>
            <a:ext cx="761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How Do We Love God? </a:t>
            </a:r>
            <a:endParaRPr lang="en-US" sz="5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2"/>
    </mc:Choice>
    <mc:Fallback>
      <p:transition spd="slow" advTm="1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1358" y="838200"/>
            <a:ext cx="8712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smtClean="0"/>
              <a:t>How do we love our neighbor?</a:t>
            </a:r>
            <a:endParaRPr lang="en-US" sz="5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752600"/>
            <a:ext cx="7696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Treat others the way we want to be treated: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4000" dirty="0" smtClean="0"/>
              <a:t>With respect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4000" dirty="0" smtClean="0"/>
              <a:t>With courtesy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4000" dirty="0" smtClean="0"/>
              <a:t>With honesty</a:t>
            </a:r>
          </a:p>
          <a:p>
            <a:pPr marL="742950" indent="-742950">
              <a:buFont typeface="Arial" pitchFamily="34" charset="0"/>
              <a:buChar char="•"/>
            </a:pPr>
            <a:r>
              <a:rPr lang="en-US" sz="4000" dirty="0" smtClean="0"/>
              <a:t>With fairness</a:t>
            </a:r>
            <a:endParaRPr lang="en-US" sz="2400" dirty="0" smtClean="0"/>
          </a:p>
          <a:p>
            <a:pPr marL="742950" indent="-742950">
              <a:buFont typeface="Arial" pitchFamily="34" charset="0"/>
              <a:buChar char="•"/>
            </a:pPr>
            <a:endParaRPr lang="en-US" sz="1200" dirty="0" smtClean="0"/>
          </a:p>
          <a:p>
            <a:pPr marL="742950" indent="-742950" algn="ctr"/>
            <a:r>
              <a:rPr lang="en-US" sz="3600" i="1" dirty="0" smtClean="0"/>
              <a:t>Parents can teach their children </a:t>
            </a:r>
          </a:p>
          <a:p>
            <a:pPr marL="742950" indent="-742950" algn="ctr"/>
            <a:r>
              <a:rPr lang="en-US" sz="3600" i="1" dirty="0" smtClean="0"/>
              <a:t>basic manners</a:t>
            </a:r>
          </a:p>
          <a:p>
            <a:pPr marL="742950" indent="-742950"/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4"/>
    </mc:Choice>
    <mc:Fallback>
      <p:transition spd="slow" advTm="1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3657600" cy="259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0" i="1" dirty="0" smtClean="0"/>
              <a:t/>
            </a:r>
            <a:br>
              <a:rPr lang="en-US" sz="4000" b="0" i="1" dirty="0" smtClean="0"/>
            </a:br>
            <a:r>
              <a:rPr lang="en-US" sz="4400" b="0" i="1" dirty="0" smtClean="0"/>
              <a:t>Good Mental Health</a:t>
            </a:r>
            <a:r>
              <a:rPr lang="en-US" sz="3600" b="0" i="1" dirty="0" smtClean="0"/>
              <a:t/>
            </a:r>
            <a:br>
              <a:rPr lang="en-US" sz="3600" b="0" i="1" dirty="0" smtClean="0"/>
            </a:br>
            <a:r>
              <a:rPr lang="en-US" sz="3600" b="0" i="1" dirty="0" smtClean="0"/>
              <a:t>Results in </a:t>
            </a:r>
            <a:r>
              <a:rPr lang="en-US" sz="4000" b="0" i="1" dirty="0" smtClean="0"/>
              <a:t>Grace</a:t>
            </a:r>
            <a:br>
              <a:rPr lang="en-US" sz="4000" b="0" i="1" dirty="0" smtClean="0"/>
            </a:br>
            <a:r>
              <a:rPr lang="en-US" sz="3100" b="0" i="1" dirty="0" smtClean="0"/>
              <a:t>and</a:t>
            </a:r>
            <a:r>
              <a:rPr lang="en-US" sz="4000" b="0" i="1" dirty="0" smtClean="0"/>
              <a:t> Forgiveness</a:t>
            </a:r>
            <a:endParaRPr lang="en-US" sz="4000" b="0" i="1" dirty="0"/>
          </a:p>
        </p:txBody>
      </p:sp>
      <p:pic>
        <p:nvPicPr>
          <p:cNvPr id="10" name="Content Placeholder 9" descr="carnation0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041884" y="273050"/>
            <a:ext cx="4178082" cy="5853113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381000" y="2133600"/>
            <a:ext cx="3505200" cy="5181600"/>
          </a:xfrm>
        </p:spPr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4000" dirty="0" smtClean="0"/>
              <a:t>As God has forgiven us in Christ—</a:t>
            </a:r>
          </a:p>
          <a:p>
            <a:r>
              <a:rPr lang="en-US" sz="4000" dirty="0" smtClean="0"/>
              <a:t>We are to forgive others</a:t>
            </a:r>
          </a:p>
          <a:p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5"/>
    </mc:Choice>
    <mc:Fallback>
      <p:transition spd="slow" advTm="1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533400" y="1"/>
            <a:ext cx="7924800" cy="2971800"/>
          </a:xfrm>
        </p:spPr>
        <p:txBody>
          <a:bodyPr/>
          <a:lstStyle/>
          <a:p>
            <a:r>
              <a:rPr lang="en-US" i="1" dirty="0" smtClean="0"/>
              <a:t>Good Mental Health</a:t>
            </a:r>
            <a:br>
              <a:rPr lang="en-US" i="1" dirty="0" smtClean="0"/>
            </a:br>
            <a:r>
              <a:rPr lang="en-US" i="1" dirty="0" smtClean="0"/>
              <a:t>Cares for the Needs of Others</a:t>
            </a:r>
            <a:endParaRPr lang="en-US" i="1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629400" cy="2590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He who shuts his ears to the cries of the poor will be ignored in his own time of need.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				Proverbs 21:13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4"/>
    </mc:Choice>
    <mc:Fallback>
      <p:transition spd="slow" advTm="1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2286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Mental Illness is an unplanned detour on the road of life.</a:t>
            </a:r>
            <a:br>
              <a:rPr lang="en-US" sz="3200" dirty="0" smtClean="0"/>
            </a:br>
            <a:r>
              <a:rPr lang="en-US" sz="3200" dirty="0" smtClean="0"/>
              <a:t>Healing begins with faith, hope and love-transformation into mental health, reflecting God’s image.</a:t>
            </a:r>
            <a:endParaRPr lang="en-US" sz="3200" dirty="0"/>
          </a:p>
        </p:txBody>
      </p:sp>
      <p:pic>
        <p:nvPicPr>
          <p:cNvPr id="6" name="Content Placeholder 5" descr="detour-sign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133600" y="2773680"/>
            <a:ext cx="4876800" cy="359664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57"/>
    </mc:Choice>
    <mc:Fallback>
      <p:transition spd="slow" advTm="1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2697162"/>
          </a:xfrm>
        </p:spPr>
        <p:txBody>
          <a:bodyPr>
            <a:normAutofit/>
          </a:bodyPr>
          <a:lstStyle/>
          <a:p>
            <a:r>
              <a:rPr lang="en-US" sz="6600" i="1" dirty="0" smtClean="0"/>
              <a:t>Matthew 25:35-36….</a:t>
            </a:r>
            <a:endParaRPr lang="en-US" sz="6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5"/>
    </mc:Choice>
    <mc:Fallback>
      <p:transition spd="slow" advTm="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i="1" dirty="0" smtClean="0"/>
              <a:t>I was hungry and you gave me something to eat…</a:t>
            </a:r>
            <a:endParaRPr lang="en-US" sz="4800" i="1" dirty="0"/>
          </a:p>
        </p:txBody>
      </p:sp>
      <p:pic>
        <p:nvPicPr>
          <p:cNvPr id="6" name="Content Placeholder 5" descr="feedpoor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95400" y="1682753"/>
            <a:ext cx="7325899" cy="48750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7"/>
    </mc:Choice>
    <mc:Fallback>
      <p:transition spd="slow" advTm="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was thirsty and you gave me something to drink….</a:t>
            </a:r>
            <a:endParaRPr lang="en-US" dirty="0"/>
          </a:p>
        </p:txBody>
      </p:sp>
      <p:pic>
        <p:nvPicPr>
          <p:cNvPr id="5" name="Content Placeholder 4" descr="drinkwater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800" y="1686036"/>
            <a:ext cx="6266832" cy="49736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1"/>
    </mc:Choice>
    <mc:Fallback>
      <p:transition spd="slow" advTm="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477962"/>
          </a:xfrm>
        </p:spPr>
        <p:txBody>
          <a:bodyPr>
            <a:normAutofit/>
          </a:bodyPr>
          <a:lstStyle/>
          <a:p>
            <a:r>
              <a:rPr lang="en-US" dirty="0" smtClean="0"/>
              <a:t>I was a stranger and you</a:t>
            </a:r>
            <a:br>
              <a:rPr lang="en-US" dirty="0" smtClean="0"/>
            </a:br>
            <a:r>
              <a:rPr lang="en-US" dirty="0" smtClean="0"/>
              <a:t>invited me in….</a:t>
            </a:r>
            <a:endParaRPr lang="en-US" dirty="0"/>
          </a:p>
        </p:txBody>
      </p:sp>
      <p:pic>
        <p:nvPicPr>
          <p:cNvPr id="5" name="Content Placeholder 4" descr="guest parkin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81200" y="1981200"/>
            <a:ext cx="4876800" cy="441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6"/>
    </mc:Choice>
    <mc:Fallback>
      <p:transition spd="slow" advTm="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needed clothes and you </a:t>
            </a:r>
            <a:br>
              <a:rPr lang="en-US" dirty="0" smtClean="0"/>
            </a:br>
            <a:r>
              <a:rPr lang="en-US" dirty="0" smtClean="0"/>
              <a:t>clothed me….</a:t>
            </a:r>
            <a:endParaRPr lang="en-US" dirty="0"/>
          </a:p>
        </p:txBody>
      </p:sp>
      <p:pic>
        <p:nvPicPr>
          <p:cNvPr id="5" name="Content Placeholder 4" descr="clothingdrive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85999" y="1577180"/>
            <a:ext cx="4899819" cy="48998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7"/>
    </mc:Choice>
    <mc:Fallback>
      <p:transition spd="slow" advTm="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I was sick and you looked after me….</a:t>
            </a:r>
            <a:endParaRPr lang="en-US" i="1" dirty="0"/>
          </a:p>
        </p:txBody>
      </p:sp>
      <p:pic>
        <p:nvPicPr>
          <p:cNvPr id="5" name="Content Placeholder 4" descr="hi-doctor-patient-852-cp-is-8col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09600" y="1632734"/>
            <a:ext cx="8112836" cy="45667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1"/>
    </mc:Choice>
    <mc:Fallback>
      <p:transition spd="slow" advTm="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I was in prison and you </a:t>
            </a:r>
            <a:br>
              <a:rPr lang="en-US" i="1" dirty="0" smtClean="0"/>
            </a:br>
            <a:r>
              <a:rPr lang="en-US" i="1" dirty="0" smtClean="0"/>
              <a:t>came to visit me….</a:t>
            </a:r>
            <a:endParaRPr lang="en-US" i="1" dirty="0"/>
          </a:p>
        </p:txBody>
      </p:sp>
      <p:pic>
        <p:nvPicPr>
          <p:cNvPr id="5" name="Content Placeholder 4" descr="Teacher-Jail-LAUS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00200" y="1761706"/>
            <a:ext cx="6344858" cy="4486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0"/>
    </mc:Choice>
    <mc:Fallback>
      <p:transition spd="slow" advTm="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219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Good Mental Health </a:t>
            </a:r>
            <a:br>
              <a:rPr lang="en-US" sz="3600" dirty="0" smtClean="0"/>
            </a:br>
            <a:r>
              <a:rPr lang="en-US" sz="3600" dirty="0" smtClean="0"/>
              <a:t>Takes a Stand for Justice</a:t>
            </a:r>
            <a:endParaRPr lang="en-US" sz="3600" dirty="0"/>
          </a:p>
        </p:txBody>
      </p:sp>
      <p:pic>
        <p:nvPicPr>
          <p:cNvPr id="8" name="Content Placeholder 7" descr="mlklivesend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177895"/>
            <a:ext cx="8382000" cy="568010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7"/>
    </mc:Choice>
    <mc:Fallback>
      <p:transition spd="slow" advTm="1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381001"/>
            <a:ext cx="7162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The Healthy Human Mind</a:t>
            </a:r>
          </a:p>
          <a:p>
            <a:endParaRPr lang="en-US" sz="3600" dirty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Faith purifies the heart</a:t>
            </a:r>
          </a:p>
          <a:p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The heart directs the will</a:t>
            </a:r>
          </a:p>
          <a:p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And the will determines how</a:t>
            </a:r>
          </a:p>
          <a:p>
            <a:r>
              <a:rPr lang="en-US" sz="3600" dirty="0" smtClean="0"/>
              <a:t>                 one </a:t>
            </a:r>
            <a:r>
              <a:rPr lang="en-US" sz="3600" i="1" dirty="0" smtClean="0"/>
              <a:t>reasons     </a:t>
            </a:r>
          </a:p>
          <a:p>
            <a:r>
              <a:rPr lang="en-US" sz="3600" i="1" dirty="0" smtClean="0"/>
              <a:t>					 </a:t>
            </a:r>
            <a:r>
              <a:rPr lang="en-US" sz="2400" dirty="0" smtClean="0"/>
              <a:t>Thomas Williams</a:t>
            </a:r>
            <a:r>
              <a:rPr lang="en-US" sz="3600" i="1" dirty="0" smtClean="0"/>
              <a:t>         </a:t>
            </a:r>
          </a:p>
          <a:p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9"/>
    </mc:Choice>
    <mc:Fallback>
      <p:transition spd="slow" advTm="1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0"/>
            <a:ext cx="83058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i="1" dirty="0" smtClean="0"/>
          </a:p>
          <a:p>
            <a:pPr algn="ctr"/>
            <a:r>
              <a:rPr lang="en-US" sz="4800" i="1" dirty="0" smtClean="0"/>
              <a:t>Mental Health &amp; Reason</a:t>
            </a:r>
          </a:p>
          <a:p>
            <a:pPr algn="ctr"/>
            <a:r>
              <a:rPr lang="en-US" sz="4800" i="1" dirty="0" smtClean="0"/>
              <a:t>God is Logical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4000" i="1" dirty="0" smtClean="0"/>
              <a:t>The laws of logic are a description of the functioning of God’s mind. </a:t>
            </a:r>
          </a:p>
          <a:p>
            <a:pPr algn="ctr"/>
            <a:endParaRPr lang="en-US" sz="2000" i="1" dirty="0" smtClean="0"/>
          </a:p>
          <a:p>
            <a:pPr algn="ctr"/>
            <a:endParaRPr lang="en-US" sz="2000" i="1" dirty="0" smtClean="0"/>
          </a:p>
          <a:p>
            <a:pPr algn="ctr"/>
            <a:r>
              <a:rPr lang="en-US" sz="3200" i="1" dirty="0" smtClean="0"/>
              <a:t>The Bible says, “In the beginning was the Logos (</a:t>
            </a:r>
            <a:r>
              <a:rPr lang="en-US" sz="3200" b="1" i="1" dirty="0" smtClean="0"/>
              <a:t>word, reason</a:t>
            </a:r>
            <a:r>
              <a:rPr lang="en-US" sz="3200" i="1" dirty="0" smtClean="0"/>
              <a:t>), and the Logos was with God and the </a:t>
            </a:r>
          </a:p>
          <a:p>
            <a:pPr algn="ctr"/>
            <a:r>
              <a:rPr lang="en-US" sz="3200" i="1" dirty="0" smtClean="0"/>
              <a:t>Logos was God.” </a:t>
            </a:r>
          </a:p>
          <a:p>
            <a:pPr algn="ctr"/>
            <a:endParaRPr lang="en-US" sz="2400" i="1" dirty="0" smtClean="0"/>
          </a:p>
          <a:p>
            <a:pPr algn="ctr"/>
            <a:r>
              <a:rPr lang="en-US" sz="3200" i="1" dirty="0" smtClean="0"/>
              <a:t>(John1:1)</a:t>
            </a:r>
          </a:p>
          <a:p>
            <a:pPr algn="ctr"/>
            <a:endParaRPr lang="en-US" sz="2800" i="1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0"/>
    </mc:Choice>
    <mc:Fallback>
      <p:transition spd="slow" advTm="2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76400" y="4724400"/>
            <a:ext cx="7010400" cy="914400"/>
          </a:xfrm>
        </p:spPr>
        <p:txBody>
          <a:bodyPr>
            <a:noAutofit/>
          </a:bodyPr>
          <a:lstStyle/>
          <a:p>
            <a:r>
              <a:rPr lang="en-US" sz="5400" b="0" dirty="0" smtClean="0">
                <a:latin typeface="+mn-lt"/>
              </a:rPr>
              <a:t>God The Holy Trinity</a:t>
            </a:r>
            <a:endParaRPr lang="en-US" sz="5400" b="0" dirty="0">
              <a:latin typeface="+mn-lt"/>
            </a:endParaRPr>
          </a:p>
        </p:txBody>
      </p:sp>
      <p:pic>
        <p:nvPicPr>
          <p:cNvPr id="12" name="Picture Placeholder 11" descr="trinity-with-crown-cross-and-dove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t="9808" b="9808"/>
          <a:stretch>
            <a:fillRect/>
          </a:stretch>
        </p:blipFill>
        <p:spPr>
          <a:xfrm>
            <a:off x="1981200" y="533400"/>
            <a:ext cx="5608320" cy="4206240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3200" dirty="0" smtClean="0"/>
              <a:t>How is God reflected in good</a:t>
            </a:r>
          </a:p>
          <a:p>
            <a:pPr algn="ctr"/>
            <a:r>
              <a:rPr lang="en-US" sz="3200" dirty="0" smtClean="0"/>
              <a:t>mental health?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858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i="1" dirty="0" smtClean="0"/>
          </a:p>
          <a:p>
            <a:pPr algn="ctr"/>
            <a:endParaRPr lang="en-US" sz="6000" i="1" dirty="0" smtClean="0"/>
          </a:p>
          <a:p>
            <a:pPr algn="ctr"/>
            <a:endParaRPr lang="en-US" sz="6000" i="1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6"/>
    </mc:Choice>
    <mc:Fallback>
      <p:transition spd="slow" advTm="10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152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381000"/>
            <a:ext cx="84582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 dirty="0" smtClean="0"/>
              <a:t>God is the supremely logical thinker, and the laws of logic are a reflection of His mind, just as the moral law is a reflection of His character. </a:t>
            </a:r>
            <a:endParaRPr lang="en-US" sz="2400" i="1" dirty="0" smtClean="0"/>
          </a:p>
          <a:p>
            <a:pPr algn="ctr"/>
            <a:endParaRPr lang="en-US" sz="4400" i="1" dirty="0" smtClean="0"/>
          </a:p>
          <a:p>
            <a:pPr algn="ctr"/>
            <a:r>
              <a:rPr lang="en-US" sz="4400" i="1" dirty="0" smtClean="0"/>
              <a:t>Just as God did not arbitrarily make up the moral law, so He did not arbitrarily make up the laws of logic.  </a:t>
            </a:r>
          </a:p>
          <a:p>
            <a:pPr algn="r"/>
            <a:endParaRPr lang="en-US" sz="2800" i="1" dirty="0" smtClean="0"/>
          </a:p>
          <a:p>
            <a:pPr algn="r"/>
            <a:r>
              <a:rPr lang="en-US" sz="2800" i="1" dirty="0" smtClean="0"/>
              <a:t>William Lane Craig</a:t>
            </a:r>
            <a:endParaRPr lang="en-US" sz="2800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6"/>
    </mc:Choice>
    <mc:Fallback>
      <p:transition spd="slow" advTm="24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1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i="1" dirty="0" smtClean="0"/>
          </a:p>
          <a:p>
            <a:pPr algn="ctr"/>
            <a:r>
              <a:rPr lang="en-US" sz="6000" i="1" dirty="0" smtClean="0"/>
              <a:t>Image of God in Logic:</a:t>
            </a:r>
          </a:p>
          <a:p>
            <a:pPr algn="ctr"/>
            <a:endParaRPr lang="en-US" dirty="0" smtClean="0"/>
          </a:p>
          <a:p>
            <a:pPr algn="ctr"/>
            <a:r>
              <a:rPr lang="en-US" sz="4800" dirty="0" smtClean="0"/>
              <a:t>Foundational Law of NonContradiction</a:t>
            </a:r>
            <a:endParaRPr lang="en-US" sz="24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5400" dirty="0" smtClean="0"/>
              <a:t>A cannot be both A and not A </a:t>
            </a:r>
          </a:p>
          <a:p>
            <a:pPr algn="ctr"/>
            <a:r>
              <a:rPr lang="en-US" sz="5400" dirty="0" smtClean="0"/>
              <a:t>at the same time</a:t>
            </a:r>
            <a:endParaRPr lang="en-US" sz="3200" dirty="0" smtClean="0"/>
          </a:p>
          <a:p>
            <a:pPr algn="ctr"/>
            <a:r>
              <a:rPr lang="en-US" sz="5400" dirty="0" smtClean="0"/>
              <a:t>A ≠ −A 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7"/>
    </mc:Choice>
    <mc:Fallback>
      <p:transition spd="slow" advTm="1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0800000" flipV="1">
            <a:off x="304800" y="304800"/>
            <a:ext cx="3124200" cy="586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cat, Kingman, cannot be both my cat, Kingman, and </a:t>
            </a:r>
            <a:r>
              <a:rPr lang="en-US" i="1" dirty="0" smtClean="0"/>
              <a:t>not </a:t>
            </a:r>
            <a:r>
              <a:rPr lang="en-US" dirty="0" smtClean="0"/>
              <a:t>my cat, Kingman, at the same time.</a:t>
            </a:r>
            <a:endParaRPr lang="en-US" dirty="0"/>
          </a:p>
        </p:txBody>
      </p:sp>
      <p:pic>
        <p:nvPicPr>
          <p:cNvPr id="5" name="Content Placeholder 4" descr="catavata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114800" y="533400"/>
            <a:ext cx="4540785" cy="582504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8"/>
    </mc:Choice>
    <mc:Fallback>
      <p:transition spd="slow" advTm="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Kingman ≠ Kingman= Absurdity</a:t>
            </a:r>
            <a:endParaRPr lang="en-US" sz="5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900" dirty="0" smtClean="0">
                <a:solidFill>
                  <a:schemeClr val="tx1"/>
                </a:solidFill>
              </a:rPr>
              <a:t>The fact that something is equal to itself is a </a:t>
            </a:r>
          </a:p>
          <a:p>
            <a:r>
              <a:rPr lang="en-US" sz="4400" dirty="0" smtClean="0">
                <a:solidFill>
                  <a:schemeClr val="tx1"/>
                </a:solidFill>
              </a:rPr>
              <a:t>Law of Logic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6"/>
    </mc:Choice>
    <mc:Fallback>
      <p:transition spd="slow" advTm="1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90600"/>
            <a:ext cx="8686800" cy="5486400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Reason is not inherently Godless</a:t>
            </a:r>
            <a:br>
              <a:rPr lang="en-US" sz="4800" i="1" dirty="0" smtClean="0"/>
            </a:br>
            <a:r>
              <a:rPr lang="en-US" sz="4800" i="1" dirty="0" smtClean="0"/>
              <a:t>and</a:t>
            </a:r>
            <a:br>
              <a:rPr lang="en-US" sz="4800" i="1" dirty="0" smtClean="0"/>
            </a:br>
            <a:r>
              <a:rPr lang="en-US" sz="4800" i="1" dirty="0" smtClean="0"/>
              <a:t>faith is not inherently irrational</a:t>
            </a:r>
            <a:br>
              <a:rPr lang="en-US" sz="4800" i="1" dirty="0" smtClean="0"/>
            </a:br>
            <a:r>
              <a:rPr lang="en-US" sz="2800" i="1" dirty="0" smtClean="0"/>
              <a:t>~Thomas Williams</a:t>
            </a:r>
            <a:r>
              <a:rPr lang="en-US" sz="4800" i="1" dirty="0" smtClean="0"/>
              <a:t/>
            </a:r>
            <a:br>
              <a:rPr lang="en-US" sz="4800" i="1" dirty="0" smtClean="0"/>
            </a:br>
            <a:r>
              <a:rPr lang="en-US" sz="4800" i="1" dirty="0" smtClean="0"/>
              <a:t/>
            </a:r>
            <a:br>
              <a:rPr lang="en-US" sz="4800" i="1" dirty="0" smtClean="0"/>
            </a:br>
            <a:endParaRPr lang="en-US" sz="4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3"/>
    </mc:Choice>
    <mc:Fallback>
      <p:transition spd="slow" advTm="17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“I cannot believe that a God who would endow us with reason and intellect would also have us forgo their use.”</a:t>
            </a:r>
            <a:br>
              <a:rPr lang="en-US" sz="4800" i="1" dirty="0" smtClean="0"/>
            </a:br>
            <a:r>
              <a:rPr lang="en-US" sz="3200" i="1" dirty="0" smtClean="0"/>
              <a:t>~Galileo</a:t>
            </a:r>
            <a:endParaRPr lang="en-US" sz="48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3"/>
    </mc:Choice>
    <mc:Fallback>
      <p:transition spd="slow" advTm="1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2468562"/>
          </a:xfrm>
        </p:spPr>
        <p:txBody>
          <a:bodyPr>
            <a:normAutofit fontScale="90000"/>
          </a:bodyPr>
          <a:lstStyle/>
          <a:p>
            <a:r>
              <a:rPr lang="en-US" sz="4800" i="1" dirty="0" smtClean="0"/>
              <a:t>Image of God:</a:t>
            </a:r>
            <a:br>
              <a:rPr lang="en-US" sz="4800" i="1" dirty="0" smtClean="0"/>
            </a:br>
            <a:r>
              <a:rPr lang="en-US" sz="4800" i="1" dirty="0" smtClean="0"/>
              <a:t>Even those with developmental or learning disabilities employ a degree of reason and logic.</a:t>
            </a:r>
            <a:endParaRPr lang="en-US" sz="4800" i="1" dirty="0"/>
          </a:p>
        </p:txBody>
      </p:sp>
      <p:pic>
        <p:nvPicPr>
          <p:cNvPr id="9" name="Content Placeholder 8" descr="Experts-dwell-on-Downs-syndrom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00200" y="3505200"/>
            <a:ext cx="5981700" cy="292417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2"/>
    </mc:Choice>
    <mc:Fallback>
      <p:transition spd="slow" advTm="1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69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Beware of</a:t>
            </a:r>
            <a:br>
              <a:rPr lang="en-US" sz="6000" dirty="0" smtClean="0"/>
            </a:br>
            <a:r>
              <a:rPr lang="en-US" sz="6000" dirty="0" smtClean="0"/>
              <a:t>Cognitive Idolatry:</a:t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i="1" dirty="0" smtClean="0"/>
              <a:t>Idolizing the Intellect</a:t>
            </a:r>
            <a:endParaRPr lang="en-US" sz="6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9"/>
    </mc:Choice>
    <mc:Fallback>
      <p:transition spd="slow" advTm="15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Creativity</a:t>
            </a:r>
            <a:endParaRPr lang="en-US" sz="6000" dirty="0"/>
          </a:p>
        </p:txBody>
      </p:sp>
      <p:pic>
        <p:nvPicPr>
          <p:cNvPr id="11" name="Content Placeholder 10" descr="creativity-in-the-classroom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779732"/>
            <a:ext cx="6307599" cy="420638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72"/>
    </mc:Choice>
    <mc:Fallback>
      <p:transition spd="slow" advTm="15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800600"/>
            <a:ext cx="5526088" cy="1066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Good Mental Health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49888" cy="1490662"/>
          </a:xfrm>
        </p:spPr>
        <p:txBody>
          <a:bodyPr>
            <a:norm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4400" dirty="0" smtClean="0"/>
              <a:t>Seeks Wisdom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Picture Placeholder 7" descr="openBible-600x400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5556" r="5556"/>
          <a:stretch>
            <a:fillRect/>
          </a:stretch>
        </p:blipFill>
        <p:spPr/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3"/>
    </mc:Choice>
    <mc:Fallback>
      <p:transition spd="slow" advTm="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the immaterial mind dependent upon the physical brain?</a:t>
            </a:r>
            <a:endParaRPr lang="en-US" dirty="0"/>
          </a:p>
        </p:txBody>
      </p:sp>
      <p:pic>
        <p:nvPicPr>
          <p:cNvPr id="6" name="Content Placeholder 5" descr="bigstock-Brain-281916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00"/>
    </mc:Choice>
    <mc:Fallback>
      <p:transition spd="slow" advTm="7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648200"/>
            <a:ext cx="5449888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Good Mental Health</a:t>
            </a:r>
            <a:endParaRPr lang="en-US" sz="4400" dirty="0"/>
          </a:p>
        </p:txBody>
      </p:sp>
      <p:pic>
        <p:nvPicPr>
          <p:cNvPr id="6" name="Picture Placeholder 5" descr="open-book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0000" r="100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367338"/>
            <a:ext cx="5602288" cy="1109662"/>
          </a:xfrm>
        </p:spPr>
        <p:txBody>
          <a:bodyPr>
            <a:normAutofit fontScale="62500" lnSpcReduction="20000"/>
          </a:bodyPr>
          <a:lstStyle/>
          <a:p>
            <a:pPr algn="ctr"/>
            <a:endParaRPr lang="en-US" sz="4400" dirty="0" smtClean="0"/>
          </a:p>
          <a:p>
            <a:pPr algn="ctr"/>
            <a:r>
              <a:rPr lang="en-US" sz="7000" dirty="0" smtClean="0"/>
              <a:t>Seeks Knowledge</a:t>
            </a:r>
            <a:endParaRPr lang="en-US" sz="7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2"/>
    </mc:Choice>
    <mc:Fallback>
      <p:transition spd="slow" advTm="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Good Mental &amp; Spiritual Health</a:t>
            </a:r>
            <a:br>
              <a:rPr lang="en-US" dirty="0" smtClean="0"/>
            </a:br>
            <a:r>
              <a:rPr lang="en-US" dirty="0" smtClean="0"/>
              <a:t>Seeks after Wisdom &amp; Knowledge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8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Psalm 111:10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The fear of the </a:t>
            </a:r>
            <a:r>
              <a:rPr lang="en-US" sz="2800" cap="small" dirty="0" smtClean="0">
                <a:solidFill>
                  <a:schemeClr val="tx1"/>
                </a:solidFill>
              </a:rPr>
              <a:t>Lord</a:t>
            </a:r>
            <a:r>
              <a:rPr lang="en-US" sz="2800" dirty="0" smtClean="0">
                <a:solidFill>
                  <a:schemeClr val="tx1"/>
                </a:solidFill>
              </a:rPr>
              <a:t> is the </a:t>
            </a:r>
            <a:r>
              <a:rPr lang="en-US" sz="2800" b="1" dirty="0" smtClean="0">
                <a:solidFill>
                  <a:schemeClr val="tx1"/>
                </a:solidFill>
              </a:rPr>
              <a:t>beginning</a:t>
            </a:r>
            <a:r>
              <a:rPr lang="en-US" sz="2800" dirty="0" smtClean="0">
                <a:solidFill>
                  <a:schemeClr val="tx1"/>
                </a:solidFill>
              </a:rPr>
              <a:t> </a:t>
            </a:r>
            <a:r>
              <a:rPr lang="en-US" sz="2800" b="1" dirty="0" smtClean="0">
                <a:solidFill>
                  <a:schemeClr val="tx1"/>
                </a:solidFill>
              </a:rPr>
              <a:t>of</a:t>
            </a:r>
            <a:r>
              <a:rPr lang="en-US" sz="2800" dirty="0" smtClean="0">
                <a:solidFill>
                  <a:schemeClr val="tx1"/>
                </a:solidFill>
              </a:rPr>
              <a:t> </a:t>
            </a:r>
            <a:r>
              <a:rPr lang="en-US" sz="2800" b="1" dirty="0" smtClean="0">
                <a:solidFill>
                  <a:schemeClr val="tx1"/>
                </a:solidFill>
              </a:rPr>
              <a:t>wisdom</a:t>
            </a:r>
            <a:r>
              <a:rPr lang="en-US" sz="2800" dirty="0" smtClean="0">
                <a:solidFill>
                  <a:schemeClr val="tx1"/>
                </a:solidFill>
              </a:rPr>
              <a:t>; all those who practice it have a good understanding. 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Proverbs 1:7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The fear of the </a:t>
            </a:r>
            <a:r>
              <a:rPr lang="en-US" sz="2800" cap="small" dirty="0" smtClean="0">
                <a:solidFill>
                  <a:schemeClr val="tx1"/>
                </a:solidFill>
              </a:rPr>
              <a:t>Lord</a:t>
            </a:r>
            <a:r>
              <a:rPr lang="en-US" sz="2800" dirty="0" smtClean="0">
                <a:solidFill>
                  <a:schemeClr val="tx1"/>
                </a:solidFill>
              </a:rPr>
              <a:t> is the </a:t>
            </a:r>
            <a:r>
              <a:rPr lang="en-US" sz="2800" b="1" dirty="0" smtClean="0">
                <a:solidFill>
                  <a:schemeClr val="tx1"/>
                </a:solidFill>
              </a:rPr>
              <a:t>beginning</a:t>
            </a:r>
            <a:r>
              <a:rPr lang="en-US" sz="2800" dirty="0" smtClean="0">
                <a:solidFill>
                  <a:schemeClr val="tx1"/>
                </a:solidFill>
              </a:rPr>
              <a:t> </a:t>
            </a:r>
            <a:r>
              <a:rPr lang="en-US" sz="2800" b="1" dirty="0" smtClean="0">
                <a:solidFill>
                  <a:schemeClr val="tx1"/>
                </a:solidFill>
              </a:rPr>
              <a:t>of</a:t>
            </a:r>
            <a:r>
              <a:rPr lang="en-US" sz="2800" dirty="0" smtClean="0">
                <a:solidFill>
                  <a:schemeClr val="tx1"/>
                </a:solidFill>
              </a:rPr>
              <a:t> knowledge; fools despise wisdom and instruction.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20"/>
    </mc:Choice>
    <mc:Fallback>
      <p:transition spd="slow" advTm="24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81600"/>
            <a:ext cx="5334000" cy="1676400"/>
          </a:xfrm>
        </p:spPr>
        <p:txBody>
          <a:bodyPr>
            <a:noAutofit/>
          </a:bodyPr>
          <a:lstStyle/>
          <a:p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400" i="1" dirty="0"/>
          </a:p>
        </p:txBody>
      </p:sp>
      <p:pic>
        <p:nvPicPr>
          <p:cNvPr id="7" name="Picture Placeholder 6" descr="occupations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5595" r="5595"/>
          <a:stretch>
            <a:fillRect/>
          </a:stretch>
        </p:blipFill>
        <p:spPr>
          <a:xfrm>
            <a:off x="1219200" y="0"/>
            <a:ext cx="6303433" cy="472757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90600" y="4724400"/>
            <a:ext cx="7162800" cy="21336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6400" dirty="0" smtClean="0"/>
              <a:t>Good Mental Health</a:t>
            </a:r>
          </a:p>
          <a:p>
            <a:pPr algn="ctr"/>
            <a:r>
              <a:rPr lang="en-US" sz="6400" i="1" dirty="0" smtClean="0"/>
              <a:t>Strong Work Ethic</a:t>
            </a:r>
          </a:p>
          <a:p>
            <a:endParaRPr lang="en-US" sz="3200" dirty="0" smtClean="0"/>
          </a:p>
          <a:p>
            <a:r>
              <a:rPr lang="en-US" sz="4000" dirty="0" smtClean="0"/>
              <a:t>In his defense Jesus said to them, “My Father is always at his work to this very day, and I too am working.” John 5:17 </a:t>
            </a:r>
            <a:r>
              <a:rPr lang="en-US" sz="1800" dirty="0" smtClean="0"/>
              <a:t> </a:t>
            </a:r>
            <a:r>
              <a:rPr lang="en-US" sz="3200" dirty="0" smtClean="0"/>
              <a:t>NIV</a:t>
            </a:r>
            <a:endParaRPr lang="en-US" sz="4000" dirty="0" smtClean="0"/>
          </a:p>
          <a:p>
            <a:pPr algn="ctr"/>
            <a:endParaRPr lang="en-US" sz="3200" i="1" dirty="0" smtClean="0"/>
          </a:p>
          <a:p>
            <a:pPr algn="ctr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9"/>
    </mc:Choice>
    <mc:Fallback>
      <p:transition spd="slow" advTm="1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219199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 Narrow" pitchFamily="34" charset="0"/>
              </a:rPr>
              <a:t>Elements Conducive for a</a:t>
            </a:r>
            <a:br>
              <a:rPr lang="en-US" sz="4000" dirty="0" smtClean="0">
                <a:latin typeface="Arial Narrow" pitchFamily="34" charset="0"/>
              </a:rPr>
            </a:br>
            <a:r>
              <a:rPr lang="en-US" sz="4000" dirty="0" smtClean="0">
                <a:latin typeface="Arial Narrow" pitchFamily="34" charset="0"/>
              </a:rPr>
              <a:t>Healthy State of Mind</a:t>
            </a:r>
            <a:endParaRPr lang="en-US" sz="4000" dirty="0">
              <a:latin typeface="Arial Narrow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8001000" cy="3962400"/>
          </a:xfrm>
        </p:spPr>
        <p:txBody>
          <a:bodyPr>
            <a:normAutofit fontScale="85000"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  An environment for purposeful activity such as creative art, structured work, enjoying nature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Feeling safe and secure; being treated with respect and dignity and allowed to develop a feeling of belonging, being valued and trusted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  Having opportunities to express feelings to others who listen with a sympathetic, listening ear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99"/>
    </mc:Choice>
    <mc:Fallback>
      <p:transition spd="slow" advTm="3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praying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5595" r="5595"/>
          <a:stretch>
            <a:fillRect/>
          </a:stretch>
        </p:blipFill>
        <p:spPr>
          <a:xfrm>
            <a:off x="2286000" y="249230"/>
            <a:ext cx="4267200" cy="301752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0" y="3505200"/>
            <a:ext cx="8839200" cy="1490662"/>
          </a:xfrm>
        </p:spPr>
        <p:txBody>
          <a:bodyPr>
            <a:noAutofit/>
          </a:bodyPr>
          <a:lstStyle/>
          <a:p>
            <a:r>
              <a:rPr lang="en-US" sz="3600" dirty="0" smtClean="0"/>
              <a:t>4.  Receiving permission and encouragement to develop a relationship with God, thus a time, place and privacy in which to pray, worship, education in spiritual/religious matters, encouragement in deepening faith, feeling universally connected and also forgiven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8"/>
    </mc:Choice>
    <mc:Fallback>
      <p:transition spd="slow" advTm="2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Achieving and maintaining good spiritual health: prayer, meditation, listening to music, reading scripture, literature</a:t>
            </a:r>
            <a:endParaRPr lang="en-US" sz="3600" dirty="0"/>
          </a:p>
        </p:txBody>
      </p:sp>
      <p:pic>
        <p:nvPicPr>
          <p:cNvPr id="6" name="Content Placeholder 5" descr="prayin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170603" y="2057400"/>
            <a:ext cx="4892141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3"/>
    </mc:Choice>
    <mc:Fallback>
      <p:transition spd="slow" advTm="11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839200" cy="6553200"/>
          </a:xfrm>
        </p:spPr>
        <p:txBody>
          <a:bodyPr>
            <a:noAutofit/>
          </a:bodyPr>
          <a:lstStyle/>
          <a:p>
            <a:r>
              <a:rPr lang="en-US" sz="4800" i="1" dirty="0" smtClean="0"/>
              <a:t>The Image of God is Reflected in Good Mental &amp; Spiritual Health</a:t>
            </a:r>
            <a:br>
              <a:rPr lang="en-US" sz="4800" i="1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>Good morals, </a:t>
            </a:r>
            <a:br>
              <a:rPr lang="en-US" sz="3600" dirty="0" smtClean="0"/>
            </a:br>
            <a:r>
              <a:rPr lang="en-US" sz="3600" dirty="0" smtClean="0"/>
              <a:t> ethics, </a:t>
            </a:r>
            <a:br>
              <a:rPr lang="en-US" sz="3600" dirty="0" smtClean="0"/>
            </a:br>
            <a:r>
              <a:rPr lang="en-US" sz="3600" dirty="0" smtClean="0"/>
              <a:t>and a peace-loving personality</a:t>
            </a:r>
            <a:br>
              <a:rPr lang="en-US" sz="3600" dirty="0" smtClean="0"/>
            </a:br>
            <a:r>
              <a:rPr lang="en-US" sz="3600" dirty="0" smtClean="0"/>
              <a:t>results in being</a:t>
            </a:r>
            <a:br>
              <a:rPr lang="en-US" sz="3600" dirty="0" smtClean="0"/>
            </a:br>
            <a:r>
              <a:rPr lang="en-US" sz="3600" dirty="0" smtClean="0"/>
              <a:t>quick to listen, slow to speak and </a:t>
            </a:r>
            <a:br>
              <a:rPr lang="en-US" sz="3600" dirty="0" smtClean="0"/>
            </a:br>
            <a:r>
              <a:rPr lang="en-US" sz="3600" dirty="0" smtClean="0"/>
              <a:t>slow to anger.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3"/>
    </mc:Choice>
    <mc:Fallback>
      <p:transition spd="slow" advTm="1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3886200"/>
            <a:ext cx="5526088" cy="76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jesus-knocking-the-door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3525" b="3525"/>
          <a:stretch>
            <a:fillRect/>
          </a:stretch>
        </p:blipFill>
        <p:spPr>
          <a:xfrm>
            <a:off x="1371600" y="609600"/>
            <a:ext cx="5907088" cy="411797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90600" y="4800600"/>
            <a:ext cx="76200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 smtClean="0"/>
              <a:t>Listen! I am standing at the door, knocking; if you hear my voice and open the door, I will come in to you and eat with you, and you with me. Rev 3:20</a:t>
            </a:r>
          </a:p>
          <a:p>
            <a:endParaRPr lang="en-US" sz="4400" dirty="0" smtClean="0"/>
          </a:p>
          <a:p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99"/>
    </mc:Choice>
    <mc:Fallback>
      <p:transition spd="slow" advTm="5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810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900" dirty="0" smtClean="0"/>
              <a:t>Credits</a:t>
            </a:r>
            <a:br>
              <a:rPr lang="en-US" sz="49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524000"/>
            <a:ext cx="845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 Spirituality and Mental Health Care: </a:t>
            </a:r>
            <a:r>
              <a:rPr lang="en-US" sz="3600" i="1" dirty="0" smtClean="0"/>
              <a:t>rediscovering a ‘forgotten’ dimension</a:t>
            </a:r>
            <a:r>
              <a:rPr lang="en-US" sz="3600" dirty="0" smtClean="0"/>
              <a:t>, </a:t>
            </a:r>
            <a:br>
              <a:rPr lang="en-US" sz="3600" dirty="0" smtClean="0"/>
            </a:br>
            <a:r>
              <a:rPr lang="en-US" sz="3600" dirty="0" smtClean="0"/>
              <a:t>by John Swinton (2001)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Invitation to the Psychology of Religion. (2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Edition) by R.F. Paloutzian (1996)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i="1" dirty="0" smtClean="0"/>
              <a:t>Spiritual Care and Psychiatric Treatment: an introduction</a:t>
            </a:r>
            <a:r>
              <a:rPr lang="en-US" sz="3600" dirty="0" smtClean="0"/>
              <a:t> by Larry Culliford,</a:t>
            </a:r>
            <a:r>
              <a:rPr lang="en-US" sz="3600" i="1" dirty="0" smtClean="0"/>
              <a:t> </a:t>
            </a:r>
            <a:r>
              <a:rPr lang="en-US" sz="3600" dirty="0" smtClean="0"/>
              <a:t>in advances in  psychiatric treatment (2002)</a:t>
            </a:r>
          </a:p>
          <a:p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7"/>
    </mc:Choice>
    <mc:Fallback>
      <p:transition spd="slow" advTm="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4678362"/>
          </a:xfrm>
        </p:spPr>
        <p:txBody>
          <a:bodyPr>
            <a:normAutofit/>
          </a:bodyPr>
          <a:lstStyle/>
          <a:p>
            <a:pPr algn="l"/>
            <a:r>
              <a:rPr lang="en-US" sz="3600" i="1" dirty="0" smtClean="0"/>
              <a:t>Created by </a:t>
            </a:r>
            <a:br>
              <a:rPr lang="en-US" sz="3600" i="1" dirty="0" smtClean="0"/>
            </a:br>
            <a:r>
              <a:rPr lang="en-US" sz="3600" i="1" dirty="0" smtClean="0"/>
              <a:t>Marcia A. Murphy</a:t>
            </a:r>
            <a:br>
              <a:rPr lang="en-US" sz="3600" i="1" dirty="0" smtClean="0"/>
            </a:br>
            <a:r>
              <a:rPr lang="en-US" sz="3600" i="1" dirty="0" smtClean="0"/>
              <a:t>AIM Team, MHI</a:t>
            </a:r>
            <a:br>
              <a:rPr lang="en-US" sz="3600" i="1" dirty="0" smtClean="0"/>
            </a:br>
            <a:r>
              <a:rPr lang="en-US" sz="3600" i="1" dirty="0" smtClean="0"/>
              <a:t>St. Andrew Presbyterian Church</a:t>
            </a:r>
            <a:br>
              <a:rPr lang="en-US" sz="3600" i="1" dirty="0" smtClean="0"/>
            </a:br>
            <a:r>
              <a:rPr lang="en-US" sz="3600" i="1" dirty="0" smtClean="0"/>
              <a:t>Iowa City, IA</a:t>
            </a:r>
            <a:br>
              <a:rPr lang="en-US" sz="3600" i="1" dirty="0" smtClean="0"/>
            </a:br>
            <a:r>
              <a:rPr lang="en-US" sz="3600" i="1" dirty="0" smtClean="0"/>
              <a:t/>
            </a:r>
            <a:br>
              <a:rPr lang="en-US" sz="3600" i="1" dirty="0" smtClean="0"/>
            </a:br>
            <a:r>
              <a:rPr lang="en-US" sz="3600" i="1" dirty="0" smtClean="0"/>
              <a:t>2014</a:t>
            </a:r>
            <a:endParaRPr lang="en-US" sz="3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8"/>
    </mc:Choice>
    <mc:Fallback>
      <p:transition spd="slow" advTm="1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Neurons Firing in the Brain</a:t>
            </a:r>
            <a:endParaRPr lang="en-US" i="1" dirty="0"/>
          </a:p>
        </p:txBody>
      </p:sp>
      <p:pic>
        <p:nvPicPr>
          <p:cNvPr id="7" name="Content Placeholder 6" descr="neurons-firing-in-the-brain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14500" y="1720056"/>
            <a:ext cx="5715000" cy="4286250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6"/>
    </mc:Choice>
    <mc:Fallback>
      <p:transition spd="slow" advTm="4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3050"/>
            <a:ext cx="2932113" cy="178435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/>
              <a:t>Philosophy of Mind</a:t>
            </a:r>
            <a:endParaRPr lang="en-US" sz="3600" i="1" dirty="0"/>
          </a:p>
        </p:txBody>
      </p:sp>
      <p:pic>
        <p:nvPicPr>
          <p:cNvPr id="7" name="Content Placeholder 6" descr="brain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038600" y="1113310"/>
            <a:ext cx="4724235" cy="471062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	</a:t>
            </a:r>
          </a:p>
          <a:p>
            <a:r>
              <a:rPr lang="en-US" sz="3200" b="1" dirty="0" smtClean="0"/>
              <a:t>What is</a:t>
            </a:r>
            <a:endParaRPr lang="en-US" sz="3200" dirty="0"/>
          </a:p>
          <a:p>
            <a:r>
              <a:rPr lang="en-US" sz="3200" b="1" i="1" dirty="0" smtClean="0"/>
              <a:t>Consciousness?</a:t>
            </a:r>
          </a:p>
          <a:p>
            <a:endParaRPr lang="en-US" sz="3200" b="1" i="1" dirty="0"/>
          </a:p>
          <a:p>
            <a:r>
              <a:rPr lang="en-US" sz="3200" b="1" i="1" dirty="0" smtClean="0"/>
              <a:t>How is it related to spirit?</a:t>
            </a:r>
            <a:endParaRPr lang="en-US" sz="3200" b="1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7"/>
    </mc:Choice>
    <mc:Fallback>
      <p:transition spd="slow" advTm="31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Seven definitions of mental health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524000"/>
            <a:ext cx="838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The absence of illness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Appropriate social behavior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Freedom from worry and guilt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Personal competence and control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Self-acceptance and self-actualization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Unification and organization of personality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Open-mindedness and flexibility</a:t>
            </a:r>
          </a:p>
          <a:p>
            <a:pPr marL="742950" indent="-742950"/>
            <a:r>
              <a:rPr lang="en-US" sz="2800" dirty="0" smtClean="0"/>
              <a:t> 					Larry Ventis, Psychologist</a:t>
            </a:r>
          </a:p>
          <a:p>
            <a:pPr marL="742950" indent="-742950"/>
            <a:endParaRPr lang="en-US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29"/>
    </mc:Choice>
    <mc:Fallback>
      <p:transition spd="slow" advTm="3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848600" cy="388619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Narrow" pitchFamily="34" charset="0"/>
              </a:rPr>
              <a:t>More and more it is being recognized that human beings are </a:t>
            </a:r>
            <a:r>
              <a:rPr lang="en-US" i="1" dirty="0" smtClean="0">
                <a:latin typeface="Arial Narrow" pitchFamily="34" charset="0"/>
              </a:rPr>
              <a:t>whole </a:t>
            </a:r>
            <a:r>
              <a:rPr lang="en-US" dirty="0" smtClean="0">
                <a:latin typeface="Arial Narrow" pitchFamily="34" charset="0"/>
              </a:rPr>
              <a:t>persons whose physical, emotional, social and </a:t>
            </a:r>
            <a:r>
              <a:rPr lang="en-US" b="1" dirty="0" smtClean="0">
                <a:latin typeface="Arial Narrow" pitchFamily="34" charset="0"/>
              </a:rPr>
              <a:t>spiritual</a:t>
            </a:r>
            <a:r>
              <a:rPr lang="en-US" dirty="0" smtClean="0">
                <a:latin typeface="Arial Narrow" pitchFamily="34" charset="0"/>
              </a:rPr>
              <a:t> needs are inextricably interlinked. </a:t>
            </a:r>
            <a:r>
              <a:rPr lang="en-US" sz="3200" dirty="0" smtClean="0">
                <a:latin typeface="Arial Narrow" pitchFamily="34" charset="0"/>
              </a:rPr>
              <a:t>Pg. 16, Swinton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43000" y="4191000"/>
            <a:ext cx="6629400" cy="2286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Arial Narrow" pitchFamily="34" charset="0"/>
              </a:rPr>
              <a:t>The spiritual  aspect of the human provides drive and the desire to </a:t>
            </a:r>
            <a:r>
              <a:rPr lang="en-US" sz="4000" i="1" dirty="0" smtClean="0">
                <a:solidFill>
                  <a:schemeClr val="tx1"/>
                </a:solidFill>
                <a:latin typeface="Arial Narrow" pitchFamily="34" charset="0"/>
              </a:rPr>
              <a:t>find meaning, purpose and value </a:t>
            </a:r>
            <a:r>
              <a:rPr lang="en-US" sz="4000" dirty="0" smtClean="0">
                <a:solidFill>
                  <a:schemeClr val="tx1"/>
                </a:solidFill>
                <a:latin typeface="Arial Narrow" pitchFamily="34" charset="0"/>
              </a:rPr>
              <a:t>in our lives. </a:t>
            </a:r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Pg.18, Swinton</a:t>
            </a:r>
            <a:endParaRPr lang="en-US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0"/>
    </mc:Choice>
    <mc:Fallback>
      <p:transition spd="slow" advTm="4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544036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Arial Narrow" pitchFamily="34" charset="0"/>
              </a:rPr>
              <a:t>Human beings who are spiritual creatures require more than the basic needs to achieve health and well-being. </a:t>
            </a:r>
            <a:br>
              <a:rPr lang="en-US" sz="4000" dirty="0" smtClean="0">
                <a:latin typeface="Arial Narrow" pitchFamily="34" charset="0"/>
              </a:rPr>
            </a:br>
            <a:r>
              <a:rPr lang="en-US" sz="4000" dirty="0" smtClean="0">
                <a:latin typeface="Arial Narrow" pitchFamily="34" charset="0"/>
              </a:rPr>
              <a:t/>
            </a:r>
            <a:br>
              <a:rPr lang="en-US" sz="4000" dirty="0" smtClean="0">
                <a:latin typeface="Arial Narrow" pitchFamily="34" charset="0"/>
              </a:rPr>
            </a:br>
            <a:r>
              <a:rPr lang="en-US" sz="4000" dirty="0" smtClean="0">
                <a:latin typeface="Arial Narrow" pitchFamily="34" charset="0"/>
              </a:rPr>
              <a:t>Issues of </a:t>
            </a:r>
            <a:r>
              <a:rPr lang="en-US" sz="4000" b="1" dirty="0" smtClean="0">
                <a:latin typeface="Arial Narrow" pitchFamily="34" charset="0"/>
              </a:rPr>
              <a:t>meaning, hope, purpose and transcendence </a:t>
            </a:r>
            <a:r>
              <a:rPr lang="en-US" sz="4000" dirty="0" smtClean="0">
                <a:latin typeface="Arial Narrow" pitchFamily="34" charset="0"/>
              </a:rPr>
              <a:t>are not secondary to our make-up but are a fundamental part of it. </a:t>
            </a:r>
            <a:br>
              <a:rPr lang="en-US" sz="4000" dirty="0" smtClean="0">
                <a:latin typeface="Arial Narrow" pitchFamily="34" charset="0"/>
              </a:rPr>
            </a:br>
            <a:r>
              <a:rPr lang="en-US" sz="2800" dirty="0" smtClean="0">
                <a:latin typeface="Arial Narrow" pitchFamily="34" charset="0"/>
              </a:rPr>
              <a:t>Pg. 19, Swinton</a:t>
            </a:r>
            <a:endParaRPr lang="en-US" sz="28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257800"/>
            <a:ext cx="8382000" cy="1295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400" i="1" dirty="0" smtClean="0"/>
              <a:t>We find the fulfillment of these needs in God.</a:t>
            </a:r>
            <a:endParaRPr lang="en-US" sz="4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E72F-EF67-4DCD-B310-D6ECF12D867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5"/>
    </mc:Choice>
    <mc:Fallback>
      <p:transition spd="slow" advTm="24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926</Words>
  <Application>Microsoft Office PowerPoint</Application>
  <PresentationFormat>On-screen Show (4:3)</PresentationFormat>
  <Paragraphs>219</Paragraphs>
  <Slides>49</Slides>
  <Notes>4</Notes>
  <HiddenSlides>0</HiddenSlides>
  <MMClips>49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    Dust:   </vt:lpstr>
      <vt:lpstr>Mental Illness is an unplanned detour on the road of life. Healing begins with faith, hope and love-transformation into mental health, reflecting God’s image.</vt:lpstr>
      <vt:lpstr>God The Holy Trinity</vt:lpstr>
      <vt:lpstr>Is the immaterial mind dependent upon the physical brain?</vt:lpstr>
      <vt:lpstr>Neurons Firing in the Brain</vt:lpstr>
      <vt:lpstr>Philosophy of Mind</vt:lpstr>
      <vt:lpstr>PowerPoint Presentation</vt:lpstr>
      <vt:lpstr>More and more it is being recognized that human beings are whole persons whose physical, emotional, social and spiritual needs are inextricably interlinked. Pg. 16, Swinton</vt:lpstr>
      <vt:lpstr>Human beings who are spiritual creatures require more than the basic needs to achieve health and well-being.   Issues of meaning, hope, purpose and transcendence are not secondary to our make-up but are a fundamental part of it.  Pg. 19, Swinton</vt:lpstr>
      <vt:lpstr>PowerPoint Presentation</vt:lpstr>
      <vt:lpstr>PowerPoint Presentation</vt:lpstr>
      <vt:lpstr>PowerPoint Presentation</vt:lpstr>
      <vt:lpstr>We  Worship What We Value and  Become What We Worship</vt:lpstr>
      <vt:lpstr>Opposing Values We Pursue Wealth  or  The Kingdom of God</vt:lpstr>
      <vt:lpstr>PowerPoint Presentation</vt:lpstr>
      <vt:lpstr>PowerPoint Presentation</vt:lpstr>
      <vt:lpstr>PowerPoint Presentation</vt:lpstr>
      <vt:lpstr> Good Mental Health Results in Grace and Forgiveness</vt:lpstr>
      <vt:lpstr>Good Mental Health Cares for the Needs of Others</vt:lpstr>
      <vt:lpstr>Matthew 25:35-36….</vt:lpstr>
      <vt:lpstr>I was hungry and you gave me something to eat…</vt:lpstr>
      <vt:lpstr>I was thirsty and you gave me something to drink….</vt:lpstr>
      <vt:lpstr>I was a stranger and you invited me in….</vt:lpstr>
      <vt:lpstr>I needed clothes and you  clothed me….</vt:lpstr>
      <vt:lpstr>I was sick and you looked after me….</vt:lpstr>
      <vt:lpstr>I was in prison and you  came to visit me….</vt:lpstr>
      <vt:lpstr>Good Mental Health  Takes a Stand for Justice</vt:lpstr>
      <vt:lpstr>PowerPoint Presentation</vt:lpstr>
      <vt:lpstr>PowerPoint Presentation</vt:lpstr>
      <vt:lpstr>PowerPoint Presentation</vt:lpstr>
      <vt:lpstr>PowerPoint Presentation</vt:lpstr>
      <vt:lpstr>My cat, Kingman, cannot be both my cat, Kingman, and not my cat, Kingman, at the same time.</vt:lpstr>
      <vt:lpstr>Kingman ≠ Kingman= Absurdity</vt:lpstr>
      <vt:lpstr>Reason is not inherently Godless and faith is not inherently irrational ~Thomas Williams  </vt:lpstr>
      <vt:lpstr>“I cannot believe that a God who would endow us with reason and intellect would also have us forgo their use.” ~Galileo</vt:lpstr>
      <vt:lpstr>Image of God: Even those with developmental or learning disabilities employ a degree of reason and logic.</vt:lpstr>
      <vt:lpstr>Beware of Cognitive Idolatry:  Idolizing the Intellect</vt:lpstr>
      <vt:lpstr>Creativity</vt:lpstr>
      <vt:lpstr>   Good Mental Health</vt:lpstr>
      <vt:lpstr>Good Mental Health</vt:lpstr>
      <vt:lpstr>Good Mental &amp; Spiritual Health Seeks after Wisdom &amp; Knowledge</vt:lpstr>
      <vt:lpstr> </vt:lpstr>
      <vt:lpstr>Elements Conducive for a Healthy State of Mind</vt:lpstr>
      <vt:lpstr>PowerPoint Presentation</vt:lpstr>
      <vt:lpstr>Achieving and maintaining good spiritual health: prayer, meditation, listening to music, reading scripture, literature</vt:lpstr>
      <vt:lpstr>The Image of God is Reflected in Good Mental &amp; Spiritual Health  Good morals,   ethics,  and a peace-loving personality results in being quick to listen, slow to speak and  slow to anger.</vt:lpstr>
      <vt:lpstr>PowerPoint Presentation</vt:lpstr>
      <vt:lpstr> Credits  </vt:lpstr>
      <vt:lpstr>Created by  Marcia A. Murphy AIM Team, MHI St. Andrew Presbyterian Church Iowa City, IA  2014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Dust: being in the image of God: our mental health</dc:title>
  <dc:creator>Marcia</dc:creator>
  <cp:lastModifiedBy>MY2476</cp:lastModifiedBy>
  <cp:revision>310</cp:revision>
  <dcterms:created xsi:type="dcterms:W3CDTF">2014-08-21T12:05:34Z</dcterms:created>
  <dcterms:modified xsi:type="dcterms:W3CDTF">2014-10-07T12:47:42Z</dcterms:modified>
</cp:coreProperties>
</file>